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6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9F27-0474-4F17-B39B-49F282E3632B}" type="datetimeFigureOut">
              <a:rPr lang="ru-RU" smtClean="0"/>
              <a:pPr/>
              <a:t>15.09.16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3694415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483768" y="116632"/>
            <a:ext cx="397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430" y="980728"/>
            <a:ext cx="8516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Научно-практическая конференция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по развитию беспилотных авиационных систем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2204864"/>
            <a:ext cx="34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Г. Москва, 15-15 сентября 2016 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98590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Сертификация беспилотных авиационных систем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01208"/>
            <a:ext cx="1224880" cy="122488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907704" y="5229200"/>
            <a:ext cx="4037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Докладчик: Валиев Амир Вильевич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Президент Ассоциации ЭРБАС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484784"/>
            <a:ext cx="74888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Безопасность применения БАС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Интеграция БАС в единое воздушное пространство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Стимулирование развития рынка БАС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90872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Цели сертификации БАС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68975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Задачи сертификации БАС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284984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Терминология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Классификация БАС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Дифференцирование требований к сертификации в зависимости от применения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Создание сертификационного базиса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Накопление статистики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Сертификация области применения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90872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Сертификационный базис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Требования к </a:t>
            </a:r>
            <a:r>
              <a:rPr lang="ru-RU" sz="2400" dirty="0" smtClean="0"/>
              <a:t>лётной годности и охране окружающей среды</a:t>
            </a: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FF0000"/>
                </a:solidFill>
              </a:rPr>
              <a:t>Требования к </a:t>
            </a:r>
            <a:r>
              <a:rPr lang="ru-RU" sz="2400" dirty="0" smtClean="0">
                <a:solidFill>
                  <a:srgbClr val="FF0000"/>
                </a:solidFill>
              </a:rPr>
              <a:t>наземной станции управления</a:t>
            </a:r>
            <a:endParaRPr lang="ru-RU" sz="24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FF0000"/>
                </a:solidFill>
              </a:rPr>
              <a:t>Требования к </a:t>
            </a:r>
            <a:r>
              <a:rPr lang="ru-RU" sz="2400" dirty="0" smtClean="0">
                <a:solidFill>
                  <a:srgbClr val="FF0000"/>
                </a:solidFill>
              </a:rPr>
              <a:t>каналу связи, управления и наблюдения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C3</a:t>
            </a:r>
            <a:r>
              <a:rPr lang="ru-RU" sz="2400" dirty="0" smtClean="0">
                <a:solidFill>
                  <a:srgbClr val="FF0000"/>
                </a:solidFill>
              </a:rPr>
              <a:t> - </a:t>
            </a:r>
            <a:r>
              <a:rPr lang="en-US" sz="2400" dirty="0">
                <a:solidFill>
                  <a:srgbClr val="FF0000"/>
                </a:solidFill>
              </a:rPr>
              <a:t>Command, Control &amp; Communication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Требования к предотвращению столкновений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9859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Требования к внешнему пилоту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66765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Общие знания для соблюдения безопасности при использовании воздушного пространства;</a:t>
            </a: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Специфические знания по конкретной БАС;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Опыт внешнего пилота (допуск в сложным процедурам)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671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90872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Требования к лётной </a:t>
            </a:r>
            <a:r>
              <a:rPr lang="ru-RU" dirty="0" smtClean="0"/>
              <a:t>годности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62880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Классические требования (существующие АП)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Специфические требования </a:t>
            </a:r>
            <a:r>
              <a:rPr lang="ru-RU" sz="2400" dirty="0"/>
              <a:t>к </a:t>
            </a:r>
            <a:r>
              <a:rPr lang="ru-RU" sz="2400" dirty="0" smtClean="0"/>
              <a:t>БВС</a:t>
            </a:r>
          </a:p>
          <a:p>
            <a:pPr marL="800100" lvl="1" indent="-342900">
              <a:buFont typeface="Arial"/>
              <a:buChar char="•"/>
            </a:pPr>
            <a:r>
              <a:rPr lang="ru-RU" sz="2400" dirty="0"/>
              <a:t>Заметность в </a:t>
            </a:r>
            <a:r>
              <a:rPr lang="ru-RU" sz="2400" dirty="0" smtClean="0"/>
              <a:t>воздухе (бортовые огни)</a:t>
            </a:r>
            <a:endParaRPr lang="ru-RU" sz="2400" dirty="0"/>
          </a:p>
          <a:p>
            <a:pPr marL="800100" lvl="1" indent="-342900">
              <a:buFont typeface="Arial"/>
              <a:buChar char="•"/>
            </a:pPr>
            <a:r>
              <a:rPr lang="ru-RU" sz="2400" dirty="0"/>
              <a:t>Заметность при </a:t>
            </a:r>
            <a:r>
              <a:rPr lang="ru-RU" sz="2400" dirty="0" smtClean="0"/>
              <a:t>посадке (звуковое оповещение)</a:t>
            </a:r>
            <a:endParaRPr lang="ru-RU" sz="2400" dirty="0"/>
          </a:p>
          <a:p>
            <a:pPr marL="800100" lvl="1" indent="-342900">
              <a:buFont typeface="Arial"/>
              <a:buChar char="•"/>
            </a:pPr>
            <a:r>
              <a:rPr lang="ru-RU" sz="2400" dirty="0"/>
              <a:t>Идентификация </a:t>
            </a:r>
            <a:r>
              <a:rPr lang="ru-RU" sz="2400" dirty="0" smtClean="0"/>
              <a:t>БВС</a:t>
            </a:r>
          </a:p>
          <a:p>
            <a:pPr marL="800100" lvl="1" indent="-342900">
              <a:buFont typeface="Arial"/>
              <a:buChar char="•"/>
            </a:pPr>
            <a:r>
              <a:rPr lang="ru-RU" sz="2400" dirty="0"/>
              <a:t>Требования к БВС </a:t>
            </a:r>
            <a:r>
              <a:rPr lang="ru-RU" sz="2400" dirty="0" smtClean="0"/>
              <a:t>для полётов в </a:t>
            </a:r>
            <a:r>
              <a:rPr lang="ru-RU" sz="2400" dirty="0"/>
              <a:t>пределах визуальной </a:t>
            </a:r>
            <a:r>
              <a:rPr lang="ru-RU" sz="2400" dirty="0" smtClean="0"/>
              <a:t>видимости</a:t>
            </a:r>
          </a:p>
          <a:p>
            <a:pPr marL="800100" lvl="1" indent="-342900">
              <a:buFont typeface="Arial"/>
              <a:buChar char="•"/>
            </a:pPr>
            <a:r>
              <a:rPr lang="ru-RU" sz="2400" dirty="0" smtClean="0"/>
              <a:t>Требования к БВС для полётов за пределами визуальной видимости</a:t>
            </a:r>
          </a:p>
          <a:p>
            <a:pPr marL="800100" lvl="1" indent="-342900">
              <a:buFont typeface="Arial"/>
              <a:buChar char="•"/>
            </a:pPr>
            <a:r>
              <a:rPr lang="ru-RU" sz="2400" dirty="0" smtClean="0"/>
              <a:t>Требования к БВС для полётов в автономном режиме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671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8175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Требования к </a:t>
            </a:r>
            <a:r>
              <a:rPr lang="ru-RU" dirty="0" smtClean="0"/>
              <a:t>наземной станции управления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41277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Подтверждение обратной связи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Управление при непрерывной связи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Управление при периодической связи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Действия </a:t>
            </a:r>
            <a:r>
              <a:rPr lang="ru-RU" sz="2400" dirty="0"/>
              <a:t>в особых </a:t>
            </a:r>
            <a:r>
              <a:rPr lang="ru-RU" sz="2400" dirty="0" smtClean="0"/>
              <a:t>случаях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Общая станция </a:t>
            </a:r>
            <a:r>
              <a:rPr lang="ru-RU" sz="2400" dirty="0" smtClean="0"/>
              <a:t>управления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50100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Требования к </a:t>
            </a:r>
            <a:r>
              <a:rPr lang="ru-RU" dirty="0" smtClean="0"/>
              <a:t>каналу связи, управления и наблюдения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58112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Частотные диапазоны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Защищенность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Связь с диспетчером УВД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Связь с другими пользователями воздушного пространства</a:t>
            </a:r>
          </a:p>
          <a:p>
            <a:pPr marL="342900" indent="-342900">
              <a:buFontTx/>
              <a:buAutoNum type="arabicPeriod"/>
            </a:pPr>
            <a:r>
              <a:rPr lang="ru-RU" sz="2400" dirty="0"/>
              <a:t>Непрерывная и периодическая </a:t>
            </a:r>
            <a:r>
              <a:rPr lang="ru-RU" sz="2400" dirty="0" smtClean="0"/>
              <a:t>связь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45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8175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Требования к </a:t>
            </a:r>
            <a:r>
              <a:rPr lang="ru-RU" dirty="0" smtClean="0"/>
              <a:t>предотвращению столкновений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41277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/>
              <a:t>Полёты в закрытом воздушном </a:t>
            </a:r>
            <a:r>
              <a:rPr lang="ru-RU" sz="2400" dirty="0" smtClean="0"/>
              <a:t>пространстве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Использование АЗН-В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Средства для полётов по ПВП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Сегрегирование воздушного пространства (до 150 м или коридоры)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4098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АЗН-В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956864"/>
            <a:ext cx="842493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 smtClean="0"/>
              <a:t>1090</a:t>
            </a:r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VDL</a:t>
            </a:r>
            <a:r>
              <a:rPr lang="ru-RU" sz="2400" dirty="0" smtClean="0"/>
              <a:t>-4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UAT</a:t>
            </a:r>
            <a:endParaRPr lang="ru-RU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95536" y="52100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Технические средства для полётов по ПВП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8052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dirty="0" smtClean="0"/>
              <a:t>FPV (First Person View) – </a:t>
            </a:r>
            <a:r>
              <a:rPr lang="ru-RU" sz="2400" dirty="0" smtClean="0"/>
              <a:t>не допускаются</a:t>
            </a:r>
          </a:p>
          <a:p>
            <a:r>
              <a:rPr lang="ru-RU" sz="2400" dirty="0" smtClean="0"/>
              <a:t>2. Техническое зрение – разработка, испытания и сертификация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738128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299</Words>
  <Application>Microsoft Macintosh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Gleb</dc:creator>
  <cp:lastModifiedBy>Амир Валиев</cp:lastModifiedBy>
  <cp:revision>76</cp:revision>
  <dcterms:created xsi:type="dcterms:W3CDTF">2016-09-14T04:30:02Z</dcterms:created>
  <dcterms:modified xsi:type="dcterms:W3CDTF">2016-09-15T08:32:55Z</dcterms:modified>
</cp:coreProperties>
</file>