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5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76" y="10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19F27-0474-4F17-B39B-49F282E3632B}" type="datetimeFigureOut">
              <a:rPr lang="ru-RU" smtClean="0"/>
              <a:pPr/>
              <a:t>15.09.16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1BDA1-C6D9-4FF1-968C-D9B93EA019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bg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" y="0"/>
            <a:ext cx="9144001" cy="3694415"/>
          </a:xfrm>
          <a:prstGeom prst="rect">
            <a:avLst/>
          </a:prstGeom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2483768" y="116632"/>
            <a:ext cx="39721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430" y="980728"/>
            <a:ext cx="851605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Научно-практическая конференция </a:t>
            </a:r>
          </a:p>
          <a:p>
            <a:pPr algn="ctr"/>
            <a:r>
              <a:rPr lang="ru-RU" sz="3200" dirty="0" smtClean="0">
                <a:solidFill>
                  <a:schemeClr val="bg1"/>
                </a:solidFill>
              </a:rPr>
              <a:t>по развитию беспилотных авиационных систем</a:t>
            </a:r>
            <a:endParaRPr lang="ru-RU" sz="32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43808" y="2204864"/>
            <a:ext cx="3415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Г. Москва, 15-15 сентября 2016 г.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9552" y="398590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Сертификация беспилотных авиационных систем</a:t>
            </a:r>
            <a:endParaRPr lang="ru-RU" sz="2800" b="1" dirty="0">
              <a:solidFill>
                <a:srgbClr val="C00000"/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0" y="3717032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Рисунок 3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301208"/>
            <a:ext cx="1224880" cy="1224880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907704" y="5229200"/>
            <a:ext cx="40377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 smtClean="0">
                <a:solidFill>
                  <a:srgbClr val="002060"/>
                </a:solidFill>
              </a:rPr>
              <a:t>Докладчик: Валиев Амир Вильевич</a:t>
            </a:r>
          </a:p>
          <a:p>
            <a:endParaRPr lang="ru-RU" sz="2000" dirty="0" smtClean="0">
              <a:solidFill>
                <a:srgbClr val="002060"/>
              </a:solidFill>
            </a:endParaRPr>
          </a:p>
          <a:p>
            <a:r>
              <a:rPr lang="ru-RU" sz="2000" dirty="0" smtClean="0">
                <a:solidFill>
                  <a:srgbClr val="002060"/>
                </a:solidFill>
              </a:rPr>
              <a:t>Президент Ассоциации ЭРБАС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536" y="1484784"/>
            <a:ext cx="748883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Безопасность применения БАС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Интеграция БАС в единое воздушное пространство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Стимулирование развития рынка БАС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3528" y="908720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Цели сертификации БАС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3528" y="2689756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Задачи сертификации БАС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5536" y="3284984"/>
            <a:ext cx="84249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Терминология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Классификация БАС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Дифференцирование требований к сертификации в зависимости от применения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Создание сертификационного базиса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Накопление статистики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Сертификация области применения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90872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Сертификационный базис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628800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/>
              <a:t>Требования к </a:t>
            </a:r>
            <a:r>
              <a:rPr lang="ru-RU" sz="2400" dirty="0" smtClean="0"/>
              <a:t>лётной годности и охране окружающей среды</a:t>
            </a:r>
            <a:endParaRPr lang="ru-RU" sz="2400" dirty="0"/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rgbClr val="FF0000"/>
                </a:solidFill>
              </a:rPr>
              <a:t>Требования к </a:t>
            </a:r>
            <a:r>
              <a:rPr lang="ru-RU" sz="2400" dirty="0" smtClean="0">
                <a:solidFill>
                  <a:srgbClr val="FF0000"/>
                </a:solidFill>
              </a:rPr>
              <a:t>наземной станции управления</a:t>
            </a:r>
            <a:endParaRPr lang="ru-RU" sz="2400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ru-RU" sz="2400" dirty="0">
                <a:solidFill>
                  <a:srgbClr val="FF0000"/>
                </a:solidFill>
              </a:rPr>
              <a:t>Требования к </a:t>
            </a:r>
            <a:r>
              <a:rPr lang="ru-RU" sz="2400" dirty="0" smtClean="0">
                <a:solidFill>
                  <a:srgbClr val="FF0000"/>
                </a:solidFill>
              </a:rPr>
              <a:t>каналу связи, управления и наблюдения 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C3</a:t>
            </a:r>
            <a:r>
              <a:rPr lang="ru-RU" sz="2400" dirty="0" smtClean="0">
                <a:solidFill>
                  <a:srgbClr val="FF0000"/>
                </a:solidFill>
              </a:rPr>
              <a:t> - </a:t>
            </a:r>
            <a:r>
              <a:rPr lang="en-US" sz="2400" dirty="0">
                <a:solidFill>
                  <a:srgbClr val="FF0000"/>
                </a:solidFill>
              </a:rPr>
              <a:t>Command, Control &amp; Communication</a:t>
            </a:r>
            <a:r>
              <a:rPr lang="en-US" sz="2400" dirty="0" smtClean="0">
                <a:solidFill>
                  <a:srgbClr val="FF0000"/>
                </a:solidFill>
              </a:rPr>
              <a:t>)</a:t>
            </a:r>
            <a:endParaRPr lang="ru-RU" sz="2400" dirty="0" smtClean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0000"/>
                </a:solidFill>
              </a:rPr>
              <a:t>Требования к предотвращению столкновений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398590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Требования к внешнему пилоту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4667652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Общие знания для соблюдения безопасности при использовании воздушного пространства;</a:t>
            </a:r>
            <a:endParaRPr lang="ru-RU" sz="2400" dirty="0"/>
          </a:p>
          <a:p>
            <a:pPr marL="342900" indent="-342900">
              <a:buAutoNum type="arabicPeriod"/>
            </a:pPr>
            <a:r>
              <a:rPr lang="ru-RU" sz="2400" dirty="0" smtClean="0"/>
              <a:t>Специфические знания по конкретной БАС;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Опыт внешнего пилота (допуск в сложным процедурам)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4671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90872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ru-RU" dirty="0"/>
              <a:t>Требования к лётной </a:t>
            </a:r>
            <a:r>
              <a:rPr lang="ru-RU" dirty="0" smtClean="0"/>
              <a:t>годности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62880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Классические требования (существующие АП) 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Специфические требования </a:t>
            </a:r>
            <a:r>
              <a:rPr lang="ru-RU" sz="2400" dirty="0"/>
              <a:t>к </a:t>
            </a:r>
            <a:r>
              <a:rPr lang="ru-RU" sz="2400" dirty="0" smtClean="0"/>
              <a:t>БВС</a:t>
            </a:r>
          </a:p>
          <a:p>
            <a:pPr marL="800100" lvl="1" indent="-342900">
              <a:buFont typeface="Arial"/>
              <a:buChar char="•"/>
            </a:pPr>
            <a:r>
              <a:rPr lang="ru-RU" sz="2400" dirty="0"/>
              <a:t>Заметность в </a:t>
            </a:r>
            <a:r>
              <a:rPr lang="ru-RU" sz="2400" dirty="0" smtClean="0"/>
              <a:t>воздухе (бортовые огни)</a:t>
            </a:r>
            <a:endParaRPr lang="ru-RU" sz="2400" dirty="0"/>
          </a:p>
          <a:p>
            <a:pPr marL="800100" lvl="1" indent="-342900">
              <a:buFont typeface="Arial"/>
              <a:buChar char="•"/>
            </a:pPr>
            <a:r>
              <a:rPr lang="ru-RU" sz="2400" dirty="0"/>
              <a:t>Заметность при </a:t>
            </a:r>
            <a:r>
              <a:rPr lang="ru-RU" sz="2400" dirty="0" smtClean="0"/>
              <a:t>посадке (звуковое оповещение)</a:t>
            </a:r>
            <a:endParaRPr lang="ru-RU" sz="2400" dirty="0"/>
          </a:p>
          <a:p>
            <a:pPr marL="800100" lvl="1" indent="-342900">
              <a:buFont typeface="Arial"/>
              <a:buChar char="•"/>
            </a:pPr>
            <a:r>
              <a:rPr lang="ru-RU" sz="2400" dirty="0"/>
              <a:t>Идентификация </a:t>
            </a:r>
            <a:r>
              <a:rPr lang="ru-RU" sz="2400" dirty="0" smtClean="0"/>
              <a:t>БВС</a:t>
            </a:r>
          </a:p>
          <a:p>
            <a:pPr marL="800100" lvl="1" indent="-342900">
              <a:buFont typeface="Arial"/>
              <a:buChar char="•"/>
            </a:pPr>
            <a:r>
              <a:rPr lang="ru-RU" sz="2400" dirty="0"/>
              <a:t>Требования к БВС </a:t>
            </a:r>
            <a:r>
              <a:rPr lang="ru-RU" sz="2400" dirty="0" smtClean="0"/>
              <a:t>для полётов в </a:t>
            </a:r>
            <a:r>
              <a:rPr lang="ru-RU" sz="2400" dirty="0"/>
              <a:t>пределах визуальной </a:t>
            </a:r>
            <a:r>
              <a:rPr lang="ru-RU" sz="2400" dirty="0" smtClean="0"/>
              <a:t>видимости</a:t>
            </a:r>
          </a:p>
          <a:p>
            <a:pPr marL="800100" lvl="1" indent="-342900">
              <a:buFont typeface="Arial"/>
              <a:buChar char="•"/>
            </a:pPr>
            <a:r>
              <a:rPr lang="ru-RU" sz="2400" dirty="0" smtClean="0"/>
              <a:t>Требования к БВС для полётов за пределами визуальной видимости</a:t>
            </a:r>
          </a:p>
          <a:p>
            <a:pPr marL="800100" lvl="1" indent="-342900">
              <a:buFont typeface="Arial"/>
              <a:buChar char="•"/>
            </a:pPr>
            <a:r>
              <a:rPr lang="ru-RU" sz="2400" dirty="0" smtClean="0"/>
              <a:t>Требования к БВС для полётов в автономном режиме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46715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81754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ru-RU" dirty="0"/>
              <a:t>Требования к </a:t>
            </a:r>
            <a:r>
              <a:rPr lang="ru-RU" dirty="0" smtClean="0"/>
              <a:t>наземной станции управления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412776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Подтверждение обратной связи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Управление при непрерывной связи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Управление при периодической связи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Действия </a:t>
            </a:r>
            <a:r>
              <a:rPr lang="ru-RU" sz="2400" dirty="0"/>
              <a:t>в особых </a:t>
            </a:r>
            <a:r>
              <a:rPr lang="ru-RU" sz="2400" dirty="0" smtClean="0"/>
              <a:t>случаях</a:t>
            </a:r>
          </a:p>
          <a:p>
            <a:pPr marL="342900" indent="-342900">
              <a:buFontTx/>
              <a:buAutoNum type="arabicPeriod"/>
            </a:pPr>
            <a:r>
              <a:rPr lang="ru-RU" sz="2400" dirty="0" smtClean="0"/>
              <a:t>Общая станция </a:t>
            </a:r>
            <a:r>
              <a:rPr lang="ru-RU" sz="2400" dirty="0" smtClean="0"/>
              <a:t>управления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3501008"/>
            <a:ext cx="81369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ru-RU" dirty="0"/>
              <a:t>Требования к </a:t>
            </a:r>
            <a:r>
              <a:rPr lang="ru-RU" dirty="0" smtClean="0"/>
              <a:t>каналу связи, управления и наблюдения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4581128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400" dirty="0" smtClean="0"/>
              <a:t>Частотные диапазоны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Защищенность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Связь с диспетчером УВД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Связь с другими пользователями воздушного пространства</a:t>
            </a:r>
          </a:p>
          <a:p>
            <a:pPr marL="342900" indent="-342900">
              <a:buFontTx/>
              <a:buAutoNum type="arabicPeriod"/>
            </a:pPr>
            <a:r>
              <a:rPr lang="ru-RU" sz="2400" dirty="0"/>
              <a:t>Непрерывная и периодическая </a:t>
            </a:r>
            <a:r>
              <a:rPr lang="ru-RU" sz="2400" dirty="0" smtClean="0"/>
              <a:t>связь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4452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Прямая соединительная линия 15"/>
          <p:cNvCxnSpPr/>
          <p:nvPr/>
        </p:nvCxnSpPr>
        <p:spPr>
          <a:xfrm>
            <a:off x="28575" y="645071"/>
            <a:ext cx="9144000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 descr="bg_2_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0" y="-9547"/>
            <a:ext cx="9151943" cy="64269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83768" y="-138301"/>
            <a:ext cx="39721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bg1"/>
                </a:solidFill>
              </a:rPr>
              <a:t>АЭРОНЕТ 2016</a:t>
            </a:r>
            <a:endParaRPr lang="ru-RU" sz="4800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528" y="817548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ru-RU" dirty="0"/>
              <a:t>Требования к </a:t>
            </a:r>
            <a:r>
              <a:rPr lang="ru-RU" dirty="0" smtClean="0"/>
              <a:t>предотвращению столкновений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23528" y="1412776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400" dirty="0"/>
              <a:t>Полёты в закрытом воздушном </a:t>
            </a:r>
            <a:r>
              <a:rPr lang="ru-RU" sz="2400" dirty="0" smtClean="0"/>
              <a:t>пространстве</a:t>
            </a:r>
            <a:endParaRPr lang="ru-RU" sz="2400" b="1" dirty="0" smtClean="0"/>
          </a:p>
          <a:p>
            <a:pPr marL="342900" indent="-342900">
              <a:buAutoNum type="arabicPeriod"/>
            </a:pPr>
            <a:r>
              <a:rPr lang="ru-RU" sz="2400" dirty="0" smtClean="0"/>
              <a:t>Использование АЗН-В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Средства для полётов по ПВП</a:t>
            </a:r>
          </a:p>
          <a:p>
            <a:pPr marL="342900" indent="-342900">
              <a:buAutoNum type="arabicPeriod"/>
            </a:pPr>
            <a:r>
              <a:rPr lang="ru-RU" sz="2400" dirty="0" smtClean="0"/>
              <a:t>Сегрегирование воздушного пространства (до 150 м или коридоры)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34098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АЗН-В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95536" y="3956864"/>
            <a:ext cx="8424936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400" dirty="0" smtClean="0"/>
              <a:t>1090</a:t>
            </a:r>
            <a:endParaRPr lang="ru-RU" sz="2400" b="1" dirty="0" smtClean="0"/>
          </a:p>
          <a:p>
            <a:pPr marL="342900" indent="-342900">
              <a:buAutoNum type="arabicPeriod"/>
            </a:pPr>
            <a:r>
              <a:rPr lang="en-US" sz="2400" dirty="0" smtClean="0"/>
              <a:t>VDL</a:t>
            </a:r>
            <a:r>
              <a:rPr lang="ru-RU" sz="2400" dirty="0" smtClean="0"/>
              <a:t>-4</a:t>
            </a:r>
          </a:p>
          <a:p>
            <a:pPr marL="342900" indent="-342900">
              <a:buAutoNum type="arabicPeriod"/>
            </a:pPr>
            <a:r>
              <a:rPr lang="en-US" sz="2400" dirty="0" smtClean="0"/>
              <a:t>UAT</a:t>
            </a:r>
            <a:endParaRPr lang="ru-RU" sz="24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395536" y="5210036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ru-RU" dirty="0" smtClean="0"/>
              <a:t>Технические средства для полётов по ПВП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3528" y="5805264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2400" dirty="0" smtClean="0"/>
              <a:t>FPV (First Person View) – </a:t>
            </a:r>
            <a:r>
              <a:rPr lang="ru-RU" sz="2400" dirty="0" smtClean="0"/>
              <a:t>не допускаются</a:t>
            </a:r>
          </a:p>
          <a:p>
            <a:r>
              <a:rPr lang="ru-RU" sz="2400" dirty="0" smtClean="0"/>
              <a:t>2. Техническое зрение – разработка, испытания и сертификация</a:t>
            </a:r>
          </a:p>
        </p:txBody>
      </p:sp>
    </p:spTree>
    <p:extLst>
      <p:ext uri="{BB962C8B-B14F-4D97-AF65-F5344CB8AC3E}">
        <p14:creationId xmlns:p14="http://schemas.microsoft.com/office/powerpoint/2010/main" val="7381287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299</Words>
  <Application>Microsoft Macintosh PowerPoint</Application>
  <PresentationFormat>Экран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Gleb</dc:creator>
  <cp:lastModifiedBy>Амир Валиев</cp:lastModifiedBy>
  <cp:revision>76</cp:revision>
  <dcterms:created xsi:type="dcterms:W3CDTF">2016-09-14T04:30:02Z</dcterms:created>
  <dcterms:modified xsi:type="dcterms:W3CDTF">2016-09-15T08:32:55Z</dcterms:modified>
</cp:coreProperties>
</file>